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B.Sc"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my-site-coxkx9wt-sravanthiaare2.wix-vibe.com" TargetMode="External"/><Relationship Id="rId1" Type="http://schemas.openxmlformats.org/officeDocument/2006/relationships/image" Target="../media/image-6-1.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710809"/>
            <a:ext cx="7556421" cy="978218"/>
          </a:xfrm>
          <a:prstGeom prst="rect">
            <a:avLst/>
          </a:prstGeom>
          <a:noFill/>
          <a:ln/>
        </p:spPr>
        <p:txBody>
          <a:bodyPr wrap="none" lIns="0" tIns="0" rIns="0" bIns="0" rtlCol="0" anchor="t"/>
          <a:lstStyle/>
          <a:p>
            <a:pPr algn="l" indent="0" marL="0">
              <a:lnSpc>
                <a:spcPts val="7700"/>
              </a:lnSpc>
              <a:buNone/>
            </a:pPr>
            <a:r>
              <a:rPr lang="en-US" sz="6150" b="1" dirty="0">
                <a:solidFill>
                  <a:srgbClr val="335E23"/>
                </a:solidFill>
                <a:latin typeface="Noto Serif SC Bold" pitchFamily="34" charset="0"/>
                <a:ea typeface="Noto Serif SC Bold" pitchFamily="34" charset="-122"/>
                <a:cs typeface="Noto Serif SC Bold" pitchFamily="34" charset="-120"/>
              </a:rPr>
              <a:t>SLEEP FENCE</a:t>
            </a:r>
            <a:endParaRPr lang="en-US" sz="6150" dirty="0"/>
          </a:p>
        </p:txBody>
      </p:sp>
      <p:sp>
        <p:nvSpPr>
          <p:cNvPr id="4" name="Text 1"/>
          <p:cNvSpPr/>
          <p:nvPr/>
        </p:nvSpPr>
        <p:spPr>
          <a:xfrm>
            <a:off x="793790" y="3029188"/>
            <a:ext cx="5442347" cy="566976"/>
          </a:xfrm>
          <a:prstGeom prst="rect">
            <a:avLst/>
          </a:prstGeom>
          <a:noFill/>
          <a:ln/>
        </p:spPr>
        <p:txBody>
          <a:bodyPr wrap="none" lIns="0" tIns="0" rIns="0" bIns="0" rtlCol="0" anchor="t"/>
          <a:lstStyle/>
          <a:p>
            <a:pPr algn="l"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t>
            </a:r>
            <a:pPr algn="l" indent="0" marL="0">
              <a:lnSpc>
                <a:spcPts val="4450"/>
              </a:lnSpc>
              <a:buNone/>
            </a:pPr>
            <a:r>
              <a:rPr lang="en-US" sz="3550" b="1" u="sng" dirty="0">
                <a:solidFill>
                  <a:srgbClr val="006747"/>
                </a:solidFill>
                <a:latin typeface="Noto Serif SC Bold" pitchFamily="34" charset="0"/>
                <a:ea typeface="Noto Serif SC Bold" pitchFamily="34" charset="-122"/>
                <a:cs typeface="Noto Serif SC Bold" pitchFamily="34" charset="-120"/>
              </a:rPr>
              <a:t>Guarding Your Sleep,</a:t>
            </a:r>
            <a:pPr algn="l"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endParaRPr lang="en-US" sz="3550" dirty="0"/>
          </a:p>
        </p:txBody>
      </p:sp>
      <p:sp>
        <p:nvSpPr>
          <p:cNvPr id="5" name="Text 2"/>
          <p:cNvSpPr/>
          <p:nvPr/>
        </p:nvSpPr>
        <p:spPr>
          <a:xfrm>
            <a:off x="793790" y="3686889"/>
            <a:ext cx="5755362" cy="566976"/>
          </a:xfrm>
          <a:prstGeom prst="rect">
            <a:avLst/>
          </a:prstGeom>
          <a:noFill/>
          <a:ln/>
        </p:spPr>
        <p:txBody>
          <a:bodyPr wrap="none" lIns="0" tIns="0" rIns="0" bIns="0" rtlCol="0" anchor="t"/>
          <a:lstStyle/>
          <a:p>
            <a:pPr algn="l"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pPr algn="l" indent="0" marL="0">
              <a:lnSpc>
                <a:spcPts val="4450"/>
              </a:lnSpc>
              <a:buNone/>
            </a:pPr>
            <a:r>
              <a:rPr lang="en-US" sz="3550" b="1" u="sng" dirty="0">
                <a:solidFill>
                  <a:srgbClr val="006747"/>
                </a:solidFill>
                <a:latin typeface="Noto Serif SC Bold" pitchFamily="34" charset="0"/>
                <a:ea typeface="Noto Serif SC Bold" pitchFamily="34" charset="-122"/>
                <a:cs typeface="Noto Serif SC Bold" pitchFamily="34" charset="-120"/>
              </a:rPr>
              <a:t>One Screen at a Time</a:t>
            </a:r>
            <a:pPr algn="l"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t>
            </a:r>
            <a:endParaRPr lang="en-US" sz="3550" dirty="0"/>
          </a:p>
        </p:txBody>
      </p:sp>
      <p:sp>
        <p:nvSpPr>
          <p:cNvPr id="6" name="Text 3"/>
          <p:cNvSpPr/>
          <p:nvPr/>
        </p:nvSpPr>
        <p:spPr>
          <a:xfrm>
            <a:off x="1133951" y="4934188"/>
            <a:ext cx="3482697"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Pravallika, A.Sravanthi, </a:t>
            </a:r>
            <a:endParaRPr lang="en-US" sz="2200" dirty="0"/>
          </a:p>
        </p:txBody>
      </p:sp>
      <p:sp>
        <p:nvSpPr>
          <p:cNvPr id="7" name="Text 4"/>
          <p:cNvSpPr/>
          <p:nvPr/>
        </p:nvSpPr>
        <p:spPr>
          <a:xfrm>
            <a:off x="1133951" y="5379244"/>
            <a:ext cx="3830360"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Vaishnavi. M, Vaishnavi. P </a:t>
            </a:r>
            <a:endParaRPr lang="en-US" sz="2200" dirty="0"/>
          </a:p>
        </p:txBody>
      </p:sp>
      <p:sp>
        <p:nvSpPr>
          <p:cNvPr id="8" name="Text 5"/>
          <p:cNvSpPr/>
          <p:nvPr/>
        </p:nvSpPr>
        <p:spPr>
          <a:xfrm>
            <a:off x="1133951" y="5824299"/>
            <a:ext cx="2883098" cy="354330"/>
          </a:xfrm>
          <a:prstGeom prst="rect">
            <a:avLst/>
          </a:prstGeom>
          <a:noFill/>
          <a:ln/>
        </p:spPr>
        <p:txBody>
          <a:bodyPr wrap="none" lIns="0" tIns="0" rIns="0" bIns="0" rtlCol="0" anchor="t"/>
          <a:lstStyle/>
          <a:p>
            <a:pPr algn="l" indent="0" marL="0">
              <a:lnSpc>
                <a:spcPts val="2750"/>
              </a:lnSpc>
              <a:buNone/>
            </a:pPr>
            <a:r>
              <a:rPr lang="en-US" sz="2200" b="1" u="sng" dirty="0">
                <a:solidFill>
                  <a:srgbClr val="006747"/>
                </a:solidFill>
                <a:latin typeface="Noto Serif SC Bold" pitchFamily="34" charset="0"/>
                <a:ea typeface="Noto Serif SC Bold" pitchFamily="34" charset="-122"/>
                <a:cs typeface="Noto Serif SC Bold" pitchFamily="34" charset="-120"/>
                <a:hlinkClick r:id="rId2" invalidUrl="" action="" tgtFrame="" tooltip="" history="1" highlightClick="0" endSnd="0">
                  <a:extLst>
                    <a:ext uri="{A12FA001-AC4F-418D-AE19-62706E023703}">
                      <ahyp:hlinkClr xmlns:ahyp="http://schemas.microsoft.com/office/drawing/2018/hyperlinkcolor" val="tx"/>
                    </a:ext>
                  </a:extLst>
                </a:hlinkClick>
              </a:rPr>
              <a:t>B. Sc</a:t>
            </a:r>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 </a:t>
            </a:r>
            <a:pPr algn="l" indent="0" marL="0">
              <a:lnSpc>
                <a:spcPts val="2750"/>
              </a:lnSpc>
              <a:buNone/>
            </a:pPr>
            <a:r>
              <a:rPr lang="en-US" sz="2200" b="1" u="sng" dirty="0">
                <a:solidFill>
                  <a:srgbClr val="006747"/>
                </a:solidFill>
                <a:latin typeface="Noto Serif SC Bold" pitchFamily="34" charset="0"/>
                <a:ea typeface="Noto Serif SC Bold" pitchFamily="34" charset="-122"/>
                <a:cs typeface="Noto Serif SC Bold" pitchFamily="34" charset="-120"/>
              </a:rPr>
              <a:t>MSDs - III y</a:t>
            </a:r>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ear</a:t>
            </a:r>
            <a:endParaRPr lang="en-US" sz="2200" dirty="0"/>
          </a:p>
        </p:txBody>
      </p:sp>
      <p:sp>
        <p:nvSpPr>
          <p:cNvPr id="9" name="Shape 6"/>
          <p:cNvSpPr/>
          <p:nvPr/>
        </p:nvSpPr>
        <p:spPr>
          <a:xfrm>
            <a:off x="793790" y="4594027"/>
            <a:ext cx="30480" cy="1924764"/>
          </a:xfrm>
          <a:prstGeom prst="rect">
            <a:avLst/>
          </a:prstGeom>
          <a:solidFill>
            <a:srgbClr val="006747"/>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13065" y="560427"/>
            <a:ext cx="5362813" cy="636627"/>
          </a:xfrm>
          <a:prstGeom prst="rect">
            <a:avLst/>
          </a:prstGeom>
          <a:noFill/>
          <a:ln/>
        </p:spPr>
        <p:txBody>
          <a:bodyPr wrap="none" lIns="0" tIns="0" rIns="0" bIns="0" rtlCol="0" anchor="t"/>
          <a:lstStyle/>
          <a:p>
            <a:pPr algn="l" indent="0" marL="0">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The Digital Dilemma</a:t>
            </a:r>
            <a:endParaRPr lang="en-US" sz="4000" dirty="0"/>
          </a:p>
        </p:txBody>
      </p:sp>
      <p:sp>
        <p:nvSpPr>
          <p:cNvPr id="4" name="Shape 1"/>
          <p:cNvSpPr/>
          <p:nvPr/>
        </p:nvSpPr>
        <p:spPr>
          <a:xfrm>
            <a:off x="713065" y="1502569"/>
            <a:ext cx="3757017" cy="3307318"/>
          </a:xfrm>
          <a:prstGeom prst="roundRect">
            <a:avLst>
              <a:gd name="adj" fmla="val 5544"/>
            </a:avLst>
          </a:prstGeom>
          <a:solidFill>
            <a:srgbClr val="D1EFE4"/>
          </a:solidFill>
          <a:ln w="7620">
            <a:solidFill>
              <a:srgbClr val="B7D5CA"/>
            </a:solidFill>
            <a:prstDash val="solid"/>
          </a:ln>
        </p:spPr>
      </p:sp>
      <p:sp>
        <p:nvSpPr>
          <p:cNvPr id="5" name="Shape 2"/>
          <p:cNvSpPr/>
          <p:nvPr/>
        </p:nvSpPr>
        <p:spPr>
          <a:xfrm>
            <a:off x="924401" y="1713905"/>
            <a:ext cx="611148" cy="611148"/>
          </a:xfrm>
          <a:prstGeom prst="roundRect">
            <a:avLst>
              <a:gd name="adj" fmla="val 14960510"/>
            </a:avLst>
          </a:prstGeom>
          <a:solidFill>
            <a:srgbClr val="006747"/>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398" y="1881902"/>
            <a:ext cx="275034" cy="275034"/>
          </a:xfrm>
          <a:prstGeom prst="rect">
            <a:avLst/>
          </a:prstGeom>
        </p:spPr>
      </p:pic>
      <p:sp>
        <p:nvSpPr>
          <p:cNvPr id="7" name="Text 3"/>
          <p:cNvSpPr/>
          <p:nvPr/>
        </p:nvSpPr>
        <p:spPr>
          <a:xfrm>
            <a:off x="924401" y="2528768"/>
            <a:ext cx="2812613" cy="318254"/>
          </a:xfrm>
          <a:prstGeom prst="rect">
            <a:avLst/>
          </a:prstGeom>
          <a:noFill/>
          <a:ln/>
        </p:spPr>
        <p:txBody>
          <a:bodyPr wrap="non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Eroding Sleep Quality</a:t>
            </a:r>
            <a:endParaRPr lang="en-US" sz="2000" dirty="0"/>
          </a:p>
        </p:txBody>
      </p:sp>
      <p:sp>
        <p:nvSpPr>
          <p:cNvPr id="8" name="Text 4"/>
          <p:cNvSpPr/>
          <p:nvPr/>
        </p:nvSpPr>
        <p:spPr>
          <a:xfrm>
            <a:off x="924401" y="2969181"/>
            <a:ext cx="3334345" cy="1629370"/>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Excessive late-night phone use is a primary culprit behind reduced sleep quality and diminished daily productivity, impacting overall well-being.</a:t>
            </a:r>
            <a:endParaRPr lang="en-US" sz="1600" dirty="0"/>
          </a:p>
        </p:txBody>
      </p:sp>
      <p:sp>
        <p:nvSpPr>
          <p:cNvPr id="9" name="Shape 5"/>
          <p:cNvSpPr/>
          <p:nvPr/>
        </p:nvSpPr>
        <p:spPr>
          <a:xfrm>
            <a:off x="4673798" y="1502569"/>
            <a:ext cx="3757136" cy="3307318"/>
          </a:xfrm>
          <a:prstGeom prst="roundRect">
            <a:avLst>
              <a:gd name="adj" fmla="val 5544"/>
            </a:avLst>
          </a:prstGeom>
          <a:solidFill>
            <a:srgbClr val="D1EFE4"/>
          </a:solidFill>
          <a:ln w="7620">
            <a:solidFill>
              <a:srgbClr val="B7D5CA"/>
            </a:solidFill>
            <a:prstDash val="solid"/>
          </a:ln>
        </p:spPr>
      </p:sp>
      <p:sp>
        <p:nvSpPr>
          <p:cNvPr id="10" name="Shape 6"/>
          <p:cNvSpPr/>
          <p:nvPr/>
        </p:nvSpPr>
        <p:spPr>
          <a:xfrm>
            <a:off x="4885134" y="1713905"/>
            <a:ext cx="611148" cy="611148"/>
          </a:xfrm>
          <a:prstGeom prst="roundRect">
            <a:avLst>
              <a:gd name="adj" fmla="val 14960510"/>
            </a:avLst>
          </a:prstGeom>
          <a:solidFill>
            <a:srgbClr val="006747"/>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3132" y="1881902"/>
            <a:ext cx="275034" cy="275034"/>
          </a:xfrm>
          <a:prstGeom prst="rect">
            <a:avLst/>
          </a:prstGeom>
        </p:spPr>
      </p:pic>
      <p:sp>
        <p:nvSpPr>
          <p:cNvPr id="12" name="Text 7"/>
          <p:cNvSpPr/>
          <p:nvPr/>
        </p:nvSpPr>
        <p:spPr>
          <a:xfrm>
            <a:off x="4885134" y="2528768"/>
            <a:ext cx="2701171" cy="318254"/>
          </a:xfrm>
          <a:prstGeom prst="rect">
            <a:avLst/>
          </a:prstGeom>
          <a:noFill/>
          <a:ln/>
        </p:spPr>
        <p:txBody>
          <a:bodyPr wrap="non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Ineffective Warnings</a:t>
            </a:r>
            <a:endParaRPr lang="en-US" sz="2000" dirty="0"/>
          </a:p>
        </p:txBody>
      </p:sp>
      <p:sp>
        <p:nvSpPr>
          <p:cNvPr id="13" name="Text 8"/>
          <p:cNvSpPr/>
          <p:nvPr/>
        </p:nvSpPr>
        <p:spPr>
          <a:xfrm>
            <a:off x="4885134" y="2969181"/>
            <a:ext cx="3334464" cy="1629370"/>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Current solutions, primarily basic app warnings, are easily bypassed or ignored, failing to provide genuine enforcement of healthy digital boundaries.</a:t>
            </a:r>
            <a:endParaRPr lang="en-US" sz="1600" dirty="0"/>
          </a:p>
        </p:txBody>
      </p:sp>
      <p:sp>
        <p:nvSpPr>
          <p:cNvPr id="14" name="Shape 9"/>
          <p:cNvSpPr/>
          <p:nvPr/>
        </p:nvSpPr>
        <p:spPr>
          <a:xfrm>
            <a:off x="713065" y="5013603"/>
            <a:ext cx="7717869" cy="2655570"/>
          </a:xfrm>
          <a:prstGeom prst="roundRect">
            <a:avLst>
              <a:gd name="adj" fmla="val 6905"/>
            </a:avLst>
          </a:prstGeom>
          <a:solidFill>
            <a:srgbClr val="D1EFE4"/>
          </a:solidFill>
          <a:ln w="7620">
            <a:solidFill>
              <a:srgbClr val="B7D5CA"/>
            </a:solidFill>
            <a:prstDash val="solid"/>
          </a:ln>
        </p:spPr>
      </p:sp>
      <p:sp>
        <p:nvSpPr>
          <p:cNvPr id="15" name="Shape 10"/>
          <p:cNvSpPr/>
          <p:nvPr/>
        </p:nvSpPr>
        <p:spPr>
          <a:xfrm>
            <a:off x="924401" y="5224939"/>
            <a:ext cx="611148" cy="611148"/>
          </a:xfrm>
          <a:prstGeom prst="roundRect">
            <a:avLst>
              <a:gd name="adj" fmla="val 14960510"/>
            </a:avLst>
          </a:prstGeom>
          <a:solidFill>
            <a:srgbClr val="006747"/>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398" y="5392936"/>
            <a:ext cx="275034" cy="275034"/>
          </a:xfrm>
          <a:prstGeom prst="rect">
            <a:avLst/>
          </a:prstGeom>
        </p:spPr>
      </p:pic>
      <p:sp>
        <p:nvSpPr>
          <p:cNvPr id="17" name="Text 11"/>
          <p:cNvSpPr/>
          <p:nvPr/>
        </p:nvSpPr>
        <p:spPr>
          <a:xfrm>
            <a:off x="924401" y="6039803"/>
            <a:ext cx="4266605" cy="318254"/>
          </a:xfrm>
          <a:prstGeom prst="rect">
            <a:avLst/>
          </a:prstGeom>
          <a:noFill/>
          <a:ln/>
        </p:spPr>
        <p:txBody>
          <a:bodyPr wrap="non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The Need for Smart Enforcement</a:t>
            </a:r>
            <a:endParaRPr lang="en-US" sz="2000" dirty="0"/>
          </a:p>
        </p:txBody>
      </p:sp>
      <p:sp>
        <p:nvSpPr>
          <p:cNvPr id="18" name="Text 12"/>
          <p:cNvSpPr/>
          <p:nvPr/>
        </p:nvSpPr>
        <p:spPr>
          <a:xfrm>
            <a:off x="924401" y="6480215"/>
            <a:ext cx="7295198" cy="977622"/>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A truly effective solution demands an AI-based system that enforces healthy sleep habits without rigid restrictions, ensuring urgent tasks can still be addressed.</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16491" y="710922"/>
            <a:ext cx="7683817" cy="1303734"/>
          </a:xfrm>
          <a:prstGeom prst="rect">
            <a:avLst/>
          </a:prstGeom>
          <a:noFill/>
          <a:ln/>
        </p:spPr>
        <p:txBody>
          <a:bodyPr wrap="square" lIns="0" tIns="0" rIns="0" bIns="0" rtlCol="0" anchor="t"/>
          <a:lstStyle/>
          <a:p>
            <a:pPr algn="l" indent="0" marL="0">
              <a:lnSpc>
                <a:spcPts val="5100"/>
              </a:lnSpc>
              <a:buNone/>
            </a:pPr>
            <a:r>
              <a:rPr lang="en-US" sz="4100" b="1" dirty="0">
                <a:solidFill>
                  <a:srgbClr val="006747"/>
                </a:solidFill>
                <a:latin typeface="Noto Serif SC Bold" pitchFamily="34" charset="0"/>
                <a:ea typeface="Noto Serif SC Bold" pitchFamily="34" charset="-122"/>
                <a:cs typeface="Noto Serif SC Bold" pitchFamily="34" charset="-120"/>
              </a:rPr>
              <a:t>Insight: Bridging the Gap Between Intent and Action</a:t>
            </a:r>
            <a:endParaRPr lang="en-US" sz="41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4715" y="2333863"/>
            <a:ext cx="312896" cy="312896"/>
          </a:xfrm>
          <a:prstGeom prst="rect">
            <a:avLst/>
          </a:prstGeom>
        </p:spPr>
      </p:pic>
      <p:sp>
        <p:nvSpPr>
          <p:cNvPr id="5" name="Text 1"/>
          <p:cNvSpPr/>
          <p:nvPr/>
        </p:nvSpPr>
        <p:spPr>
          <a:xfrm>
            <a:off x="6894433" y="2327553"/>
            <a:ext cx="3340537" cy="325874"/>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Self-Regulation Struggles</a:t>
            </a:r>
            <a:endParaRPr lang="en-US" sz="2050" dirty="0"/>
          </a:p>
        </p:txBody>
      </p:sp>
      <p:sp>
        <p:nvSpPr>
          <p:cNvPr id="6" name="Text 2"/>
          <p:cNvSpPr/>
          <p:nvPr/>
        </p:nvSpPr>
        <p:spPr>
          <a:xfrm>
            <a:off x="6894433" y="2778562"/>
            <a:ext cx="7005876" cy="1001197"/>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A significant number of users acknowledge the negative impact of night-time screen use but find it incredibly challenging to self-regulate without external assistance.</a:t>
            </a:r>
            <a:endParaRPr lang="en-US" sz="16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4715" y="4203263"/>
            <a:ext cx="312896" cy="312896"/>
          </a:xfrm>
          <a:prstGeom prst="rect">
            <a:avLst/>
          </a:prstGeom>
        </p:spPr>
      </p:pic>
      <p:sp>
        <p:nvSpPr>
          <p:cNvPr id="8" name="Text 3"/>
          <p:cNvSpPr/>
          <p:nvPr/>
        </p:nvSpPr>
        <p:spPr>
          <a:xfrm>
            <a:off x="6894433" y="4196953"/>
            <a:ext cx="2607469" cy="325874"/>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The 'Ignore' Factor</a:t>
            </a:r>
            <a:endParaRPr lang="en-US" sz="2050" dirty="0"/>
          </a:p>
        </p:txBody>
      </p:sp>
      <p:sp>
        <p:nvSpPr>
          <p:cNvPr id="9" name="Text 4"/>
          <p:cNvSpPr/>
          <p:nvPr/>
        </p:nvSpPr>
        <p:spPr>
          <a:xfrm>
            <a:off x="6894433" y="4647962"/>
            <a:ext cx="7005876" cy="1001197"/>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Simple, passive reminders, while well-intentioned, often fall flat because they lack the necessary mechanism to prevent users from overriding their own best interests.</a:t>
            </a:r>
            <a:endParaRPr lang="en-US" sz="16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4715" y="6072664"/>
            <a:ext cx="312896" cy="312896"/>
          </a:xfrm>
          <a:prstGeom prst="rect">
            <a:avLst/>
          </a:prstGeom>
        </p:spPr>
      </p:pic>
      <p:sp>
        <p:nvSpPr>
          <p:cNvPr id="11" name="Text 5"/>
          <p:cNvSpPr/>
          <p:nvPr/>
        </p:nvSpPr>
        <p:spPr>
          <a:xfrm>
            <a:off x="6894433" y="6066353"/>
            <a:ext cx="3786426" cy="325874"/>
          </a:xfrm>
          <a:prstGeom prst="rect">
            <a:avLst/>
          </a:prstGeom>
          <a:noFill/>
          <a:ln/>
        </p:spPr>
        <p:txBody>
          <a:bodyPr wrap="none" lIns="0" tIns="0" rIns="0" bIns="0" rtlCol="0" anchor="t"/>
          <a:lstStyle/>
          <a:p>
            <a:pPr algn="l" indent="0" marL="0">
              <a:lnSpc>
                <a:spcPts val="2550"/>
              </a:lnSpc>
              <a:buNone/>
            </a:pPr>
            <a:r>
              <a:rPr lang="en-US" sz="2050" b="1" dirty="0">
                <a:solidFill>
                  <a:srgbClr val="4B4A4A"/>
                </a:solidFill>
                <a:latin typeface="Noto Serif SC Bold" pitchFamily="34" charset="0"/>
                <a:ea typeface="Noto Serif SC Bold" pitchFamily="34" charset="-122"/>
                <a:cs typeface="Noto Serif SC Bold" pitchFamily="34" charset="-120"/>
              </a:rPr>
              <a:t>AI for Adaptive Enforcement</a:t>
            </a:r>
            <a:endParaRPr lang="en-US" sz="2050" dirty="0"/>
          </a:p>
        </p:txBody>
      </p:sp>
      <p:sp>
        <p:nvSpPr>
          <p:cNvPr id="12" name="Text 6"/>
          <p:cNvSpPr/>
          <p:nvPr/>
        </p:nvSpPr>
        <p:spPr>
          <a:xfrm>
            <a:off x="6894433" y="6517362"/>
            <a:ext cx="7005876" cy="1001197"/>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There's a clear opportunity to leverage AI not just for reminders, but for intelligent enforcement that adapts to real-life needs, allowing for emergency access while protecting sleep.</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487" y="518160"/>
            <a:ext cx="11967924" cy="588883"/>
          </a:xfrm>
          <a:prstGeom prst="rect">
            <a:avLst/>
          </a:prstGeom>
          <a:noFill/>
          <a:ln/>
        </p:spPr>
        <p:txBody>
          <a:bodyPr wrap="none" lIns="0" tIns="0" rIns="0" bIns="0" rtlCol="0" anchor="t"/>
          <a:lstStyle/>
          <a:p>
            <a:pPr algn="l" indent="0" marL="0">
              <a:lnSpc>
                <a:spcPts val="4600"/>
              </a:lnSpc>
              <a:buNone/>
            </a:pPr>
            <a:r>
              <a:rPr lang="en-US" sz="3700" b="1" dirty="0">
                <a:solidFill>
                  <a:srgbClr val="006747"/>
                </a:solidFill>
                <a:latin typeface="Noto Serif SC Bold" pitchFamily="34" charset="0"/>
                <a:ea typeface="Noto Serif SC Bold" pitchFamily="34" charset="-122"/>
                <a:cs typeface="Noto Serif SC Bold" pitchFamily="34" charset="-120"/>
              </a:rPr>
              <a:t>Solution: SleepFence - Intelligent Sleep Protection</a:t>
            </a:r>
            <a:endParaRPr lang="en-US" sz="3700" dirty="0"/>
          </a:p>
        </p:txBody>
      </p:sp>
      <p:sp>
        <p:nvSpPr>
          <p:cNvPr id="3" name="Text 1"/>
          <p:cNvSpPr/>
          <p:nvPr/>
        </p:nvSpPr>
        <p:spPr>
          <a:xfrm>
            <a:off x="659487" y="1559243"/>
            <a:ext cx="6425922" cy="1883569"/>
          </a:xfrm>
          <a:prstGeom prst="rect">
            <a:avLst/>
          </a:prstGeom>
          <a:noFill/>
          <a:ln/>
        </p:spPr>
        <p:txBody>
          <a:bodyPr wrap="square" lIns="0" tIns="0" rIns="0" bIns="0" rtlCol="0" anchor="t"/>
          <a:lstStyle/>
          <a:p>
            <a:pPr algn="l" indent="0" marL="0">
              <a:lnSpc>
                <a:spcPts val="2950"/>
              </a:lnSpc>
              <a:buNone/>
            </a:pPr>
            <a:r>
              <a:rPr lang="en-US" sz="1850" dirty="0">
                <a:solidFill>
                  <a:srgbClr val="4B4A4A"/>
                </a:solidFill>
                <a:latin typeface="Geist" pitchFamily="34" charset="0"/>
                <a:ea typeface="Geist" pitchFamily="34" charset="-122"/>
                <a:cs typeface="Geist" pitchFamily="34" charset="-120"/>
              </a:rPr>
              <a:t>SleepFence is an innovative, AI-powered mobile application designed to seamlessly integrate healthy sleep habits into your digital life. It moves beyond simple alerts to proactively manage your screen time, ensuring you get the restorative sleep you need without missing critical communications.</a:t>
            </a:r>
            <a:endParaRPr lang="en-US" sz="1850" dirty="0"/>
          </a:p>
        </p:txBody>
      </p:sp>
      <p:sp>
        <p:nvSpPr>
          <p:cNvPr id="4" name="Text 2"/>
          <p:cNvSpPr/>
          <p:nvPr/>
        </p:nvSpPr>
        <p:spPr>
          <a:xfrm>
            <a:off x="659487" y="3612356"/>
            <a:ext cx="6425922" cy="3767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B4A4A"/>
                </a:solidFill>
                <a:latin typeface="Geist" pitchFamily="34" charset="0"/>
                <a:ea typeface="Geist" pitchFamily="34" charset="-122"/>
                <a:cs typeface="Geist" pitchFamily="34" charset="-120"/>
              </a:rPr>
              <a:t>AI-driven enforcement at preset sleep times.</a:t>
            </a:r>
            <a:endParaRPr lang="en-US" sz="1450" dirty="0"/>
          </a:p>
        </p:txBody>
      </p:sp>
      <p:sp>
        <p:nvSpPr>
          <p:cNvPr id="5" name="Text 3"/>
          <p:cNvSpPr/>
          <p:nvPr/>
        </p:nvSpPr>
        <p:spPr>
          <a:xfrm>
            <a:off x="659487" y="4054912"/>
            <a:ext cx="6425922" cy="3767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B4A4A"/>
                </a:solidFill>
                <a:latin typeface="Geist" pitchFamily="34" charset="0"/>
                <a:ea typeface="Geist" pitchFamily="34" charset="-122"/>
                <a:cs typeface="Geist" pitchFamily="34" charset="-120"/>
              </a:rPr>
              <a:t>Emergency Work Mode for essential tasks.</a:t>
            </a:r>
            <a:endParaRPr lang="en-US" sz="1450" dirty="0"/>
          </a:p>
        </p:txBody>
      </p:sp>
      <p:sp>
        <p:nvSpPr>
          <p:cNvPr id="6" name="Text 4"/>
          <p:cNvSpPr/>
          <p:nvPr/>
        </p:nvSpPr>
        <p:spPr>
          <a:xfrm>
            <a:off x="659487" y="4497467"/>
            <a:ext cx="6425922" cy="37671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B4A4A"/>
                </a:solidFill>
                <a:latin typeface="Geist" pitchFamily="34" charset="0"/>
                <a:ea typeface="Geist" pitchFamily="34" charset="-122"/>
                <a:cs typeface="Geist" pitchFamily="34" charset="-120"/>
              </a:rPr>
              <a:t>Fosters improved sleep and daytime productivity.</a:t>
            </a:r>
            <a:endParaRPr lang="en-US" sz="1450" dirty="0"/>
          </a:p>
        </p:txBody>
      </p:sp>
      <p:pic>
        <p:nvPicPr>
          <p:cNvPr id="7" name="Image 0" descr="preencoded.png">    </p:cNvPr>
          <p:cNvPicPr>
            <a:picLocks noChangeAspect="1"/>
          </p:cNvPicPr>
          <p:nvPr/>
        </p:nvPicPr>
        <p:blipFill>
          <a:blip r:embed="rId1"/>
          <a:stretch>
            <a:fillRect/>
          </a:stretch>
        </p:blipFill>
        <p:spPr>
          <a:xfrm>
            <a:off x="7552611" y="1601629"/>
            <a:ext cx="6425922" cy="64259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5813" y="619601"/>
            <a:ext cx="10360343" cy="561380"/>
          </a:xfrm>
          <a:prstGeom prst="rect">
            <a:avLst/>
          </a:prstGeom>
          <a:noFill/>
          <a:ln/>
        </p:spPr>
        <p:txBody>
          <a:bodyPr wrap="none" lIns="0" tIns="0" rIns="0" bIns="0" rtlCol="0" anchor="t"/>
          <a:lstStyle/>
          <a:p>
            <a:pPr algn="l" indent="0" marL="0">
              <a:lnSpc>
                <a:spcPts val="4400"/>
              </a:lnSpc>
              <a:buNone/>
            </a:pPr>
            <a:r>
              <a:rPr lang="en-US" sz="3500" b="1" dirty="0">
                <a:solidFill>
                  <a:srgbClr val="006747"/>
                </a:solidFill>
                <a:latin typeface="Noto Serif SC Bold" pitchFamily="34" charset="0"/>
                <a:ea typeface="Noto Serif SC Bold" pitchFamily="34" charset="-122"/>
                <a:cs typeface="Noto Serif SC Bold" pitchFamily="34" charset="-120"/>
              </a:rPr>
              <a:t>Key Features: Engineered for Your Well-being</a:t>
            </a:r>
            <a:endParaRPr lang="en-US" sz="35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5813" y="1629966"/>
            <a:ext cx="561261" cy="561261"/>
          </a:xfrm>
          <a:prstGeom prst="rect">
            <a:avLst/>
          </a:prstGeom>
        </p:spPr>
      </p:pic>
      <p:sp>
        <p:nvSpPr>
          <p:cNvPr id="4" name="Text 1"/>
          <p:cNvSpPr/>
          <p:nvPr/>
        </p:nvSpPr>
        <p:spPr>
          <a:xfrm>
            <a:off x="1627703" y="1763197"/>
            <a:ext cx="2911912" cy="350758"/>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AI-Driven Screen off</a:t>
            </a:r>
            <a:endParaRPr lang="en-US" sz="2200" dirty="0"/>
          </a:p>
        </p:txBody>
      </p:sp>
      <p:sp>
        <p:nvSpPr>
          <p:cNvPr id="5" name="Text 2"/>
          <p:cNvSpPr/>
          <p:nvPr/>
        </p:nvSpPr>
        <p:spPr>
          <a:xfrm>
            <a:off x="1627703" y="2248614"/>
            <a:ext cx="3323868" cy="1796058"/>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Automatically off your screen when your designated sleep schedule begins, providing a gentle yet firm nudge towards healthy rest.</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2202" y="1629966"/>
            <a:ext cx="561261" cy="561261"/>
          </a:xfrm>
          <a:prstGeom prst="rect">
            <a:avLst/>
          </a:prstGeom>
        </p:spPr>
      </p:pic>
      <p:sp>
        <p:nvSpPr>
          <p:cNvPr id="7" name="Text 3"/>
          <p:cNvSpPr/>
          <p:nvPr/>
        </p:nvSpPr>
        <p:spPr>
          <a:xfrm>
            <a:off x="6074093" y="1763197"/>
            <a:ext cx="3306723" cy="350758"/>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Emergency Work Mode</a:t>
            </a:r>
            <a:endParaRPr lang="en-US" sz="2200" dirty="0"/>
          </a:p>
        </p:txBody>
      </p:sp>
      <p:sp>
        <p:nvSpPr>
          <p:cNvPr id="8" name="Text 4"/>
          <p:cNvSpPr/>
          <p:nvPr/>
        </p:nvSpPr>
        <p:spPr>
          <a:xfrm>
            <a:off x="6074093" y="2248614"/>
            <a:ext cx="3323987" cy="1796058"/>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A secure, temporary override allows access to specific apps for urgent tasks, ensuring you stay connected when it truly matters.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8710" y="1629966"/>
            <a:ext cx="561261" cy="561261"/>
          </a:xfrm>
          <a:prstGeom prst="rect">
            <a:avLst/>
          </a:prstGeom>
        </p:spPr>
      </p:pic>
      <p:sp>
        <p:nvSpPr>
          <p:cNvPr id="10" name="Text 5"/>
          <p:cNvSpPr/>
          <p:nvPr/>
        </p:nvSpPr>
        <p:spPr>
          <a:xfrm>
            <a:off x="10520601" y="1763197"/>
            <a:ext cx="3323987" cy="701516"/>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Customizable Schedules</a:t>
            </a:r>
            <a:endParaRPr lang="en-US" sz="2200" dirty="0"/>
          </a:p>
        </p:txBody>
      </p:sp>
      <p:sp>
        <p:nvSpPr>
          <p:cNvPr id="11" name="Text 6"/>
          <p:cNvSpPr/>
          <p:nvPr/>
        </p:nvSpPr>
        <p:spPr>
          <a:xfrm>
            <a:off x="10520601" y="2599373"/>
            <a:ext cx="3323987" cy="1796058"/>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Tailor your sleep and screen-off times to fit your unique lifestyle and evolving needs, empowering personalized digital wellness.</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813" y="4844415"/>
            <a:ext cx="561261" cy="561261"/>
          </a:xfrm>
          <a:prstGeom prst="rect">
            <a:avLst/>
          </a:prstGeom>
        </p:spPr>
      </p:pic>
      <p:sp>
        <p:nvSpPr>
          <p:cNvPr id="13" name="Text 7"/>
          <p:cNvSpPr/>
          <p:nvPr/>
        </p:nvSpPr>
        <p:spPr>
          <a:xfrm>
            <a:off x="1627703" y="4977646"/>
            <a:ext cx="3323868" cy="701516"/>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User-Friendly Interface</a:t>
            </a:r>
            <a:endParaRPr lang="en-US" sz="2200" dirty="0"/>
          </a:p>
        </p:txBody>
      </p:sp>
      <p:sp>
        <p:nvSpPr>
          <p:cNvPr id="14" name="Text 8"/>
          <p:cNvSpPr/>
          <p:nvPr/>
        </p:nvSpPr>
        <p:spPr>
          <a:xfrm>
            <a:off x="1627703" y="5813822"/>
            <a:ext cx="3323868" cy="1796058"/>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An intuitive design makes setting up and managing your sleep patterns effortless, promoting adoption and consistent use.</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2202" y="4844415"/>
            <a:ext cx="561261" cy="561261"/>
          </a:xfrm>
          <a:prstGeom prst="rect">
            <a:avLst/>
          </a:prstGeom>
        </p:spPr>
      </p:pic>
      <p:sp>
        <p:nvSpPr>
          <p:cNvPr id="16" name="Text 9"/>
          <p:cNvSpPr/>
          <p:nvPr/>
        </p:nvSpPr>
        <p:spPr>
          <a:xfrm>
            <a:off x="6074093" y="4977646"/>
            <a:ext cx="3323987" cy="701516"/>
          </a:xfrm>
          <a:prstGeom prst="rect">
            <a:avLst/>
          </a:prstGeom>
          <a:noFill/>
          <a:ln/>
        </p:spPr>
        <p:txBody>
          <a:bodyPr wrap="squar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Gentle Sleep Reminders</a:t>
            </a:r>
            <a:endParaRPr lang="en-US" sz="2200" dirty="0"/>
          </a:p>
        </p:txBody>
      </p:sp>
      <p:sp>
        <p:nvSpPr>
          <p:cNvPr id="17" name="Text 10"/>
          <p:cNvSpPr/>
          <p:nvPr/>
        </p:nvSpPr>
        <p:spPr>
          <a:xfrm>
            <a:off x="6074093" y="5813822"/>
            <a:ext cx="3323987" cy="1436846"/>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Proactive notifications guide you towards a consistent sleep routine, reinforcing healthy habits without being intrusive.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9980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Reference Link</a:t>
            </a:r>
            <a:endParaRPr lang="en-US" sz="4450" dirty="0"/>
          </a:p>
        </p:txBody>
      </p:sp>
      <p:pic>
        <p:nvPicPr>
          <p:cNvPr id="3" name="Image 0" descr="preencoded.png">    </p:cNvPr>
          <p:cNvPicPr>
            <a:picLocks noChangeAspect="1"/>
          </p:cNvPicPr>
          <p:nvPr/>
        </p:nvPicPr>
        <p:blipFill>
          <a:blip r:embed="rId1"/>
          <a:stretch>
            <a:fillRect/>
          </a:stretch>
        </p:blipFill>
        <p:spPr>
          <a:xfrm>
            <a:off x="793790" y="2348746"/>
            <a:ext cx="2318623" cy="2318623"/>
          </a:xfrm>
          <a:prstGeom prst="rect">
            <a:avLst/>
          </a:prstGeom>
        </p:spPr>
      </p:pic>
      <p:sp>
        <p:nvSpPr>
          <p:cNvPr id="4" name="Text 1"/>
          <p:cNvSpPr/>
          <p:nvPr/>
        </p:nvSpPr>
        <p:spPr>
          <a:xfrm>
            <a:off x="793790" y="492252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Link: </a:t>
            </a:r>
            <a:pPr algn="l" indent="0" marL="0">
              <a:lnSpc>
                <a:spcPts val="2850"/>
              </a:lnSpc>
              <a:buNone/>
            </a:pPr>
            <a:r>
              <a:rPr lang="en-US" sz="1750" u="sng" dirty="0">
                <a:solidFill>
                  <a:srgbClr val="006747"/>
                </a:solidFill>
                <a:latin typeface="Geist" pitchFamily="34" charset="0"/>
                <a:ea typeface="Geist" pitchFamily="34" charset="-122"/>
                <a:cs typeface="Geis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https://my-site-coxkx9wt-sravanthiaare2.wix-vibe.com</a:t>
            </a:r>
            <a:endParaRPr lang="en-US" sz="1750" dirty="0"/>
          </a:p>
        </p:txBody>
      </p:sp>
      <p:sp>
        <p:nvSpPr>
          <p:cNvPr id="5" name="Text 2"/>
          <p:cNvSpPr/>
          <p:nvPr/>
        </p:nvSpPr>
        <p:spPr>
          <a:xfrm>
            <a:off x="793790" y="5744647"/>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5332928" y="5744647"/>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4"/>
          <p:cNvSpPr/>
          <p:nvPr/>
        </p:nvSpPr>
        <p:spPr>
          <a:xfrm>
            <a:off x="9872067" y="5744647"/>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8" name="Text 5"/>
          <p:cNvSpPr/>
          <p:nvPr/>
        </p:nvSpPr>
        <p:spPr>
          <a:xfrm>
            <a:off x="793790" y="6566773"/>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38982" y="900232"/>
            <a:ext cx="7838837" cy="1165622"/>
          </a:xfrm>
          <a:prstGeom prst="rect">
            <a:avLst/>
          </a:prstGeom>
          <a:noFill/>
          <a:ln/>
        </p:spPr>
        <p:txBody>
          <a:bodyPr wrap="square" lIns="0" tIns="0" rIns="0" bIns="0" rtlCol="0" anchor="t"/>
          <a:lstStyle/>
          <a:p>
            <a:pPr algn="l" indent="0" marL="0">
              <a:lnSpc>
                <a:spcPts val="4550"/>
              </a:lnSpc>
              <a:buNone/>
            </a:pPr>
            <a:r>
              <a:rPr lang="en-US" sz="3650" b="1" dirty="0">
                <a:solidFill>
                  <a:srgbClr val="006747"/>
                </a:solidFill>
                <a:latin typeface="Noto Serif SC Bold" pitchFamily="34" charset="0"/>
                <a:ea typeface="Noto Serif SC Bold" pitchFamily="34" charset="-122"/>
                <a:cs typeface="Noto Serif SC Bold" pitchFamily="34" charset="-120"/>
              </a:rPr>
              <a:t>Conclusion: Reclaiming Your Nights, Enhancing Your Days</a:t>
            </a:r>
            <a:endParaRPr lang="en-US" sz="3650" dirty="0"/>
          </a:p>
        </p:txBody>
      </p:sp>
      <p:sp>
        <p:nvSpPr>
          <p:cNvPr id="4" name="Shape 1"/>
          <p:cNvSpPr/>
          <p:nvPr/>
        </p:nvSpPr>
        <p:spPr>
          <a:xfrm>
            <a:off x="6138982" y="2625209"/>
            <a:ext cx="3826193" cy="2562939"/>
          </a:xfrm>
          <a:prstGeom prst="roundRect">
            <a:avLst>
              <a:gd name="adj" fmla="val 4281"/>
            </a:avLst>
          </a:prstGeom>
          <a:solidFill>
            <a:srgbClr val="E5F9F2">
              <a:alpha val="95000"/>
            </a:srgbClr>
          </a:solidFill>
          <a:ln/>
        </p:spPr>
      </p:sp>
      <p:sp>
        <p:nvSpPr>
          <p:cNvPr id="5" name="Shape 2"/>
          <p:cNvSpPr/>
          <p:nvPr/>
        </p:nvSpPr>
        <p:spPr>
          <a:xfrm>
            <a:off x="6138982" y="2602349"/>
            <a:ext cx="3826193" cy="91440"/>
          </a:xfrm>
          <a:prstGeom prst="roundRect">
            <a:avLst>
              <a:gd name="adj" fmla="val 183546"/>
            </a:avLst>
          </a:prstGeom>
          <a:solidFill>
            <a:srgbClr val="006747"/>
          </a:solidFill>
          <a:ln/>
        </p:spPr>
      </p:sp>
      <p:sp>
        <p:nvSpPr>
          <p:cNvPr id="6" name="Shape 3"/>
          <p:cNvSpPr/>
          <p:nvPr/>
        </p:nvSpPr>
        <p:spPr>
          <a:xfrm>
            <a:off x="7772400" y="2345531"/>
            <a:ext cx="559356" cy="559356"/>
          </a:xfrm>
          <a:prstGeom prst="roundRect">
            <a:avLst>
              <a:gd name="adj" fmla="val 163474"/>
            </a:avLst>
          </a:prstGeom>
          <a:solidFill>
            <a:srgbClr val="006747"/>
          </a:solidFill>
          <a:ln/>
        </p:spPr>
      </p:sp>
      <p:sp>
        <p:nvSpPr>
          <p:cNvPr id="7" name="Text 4"/>
          <p:cNvSpPr/>
          <p:nvPr/>
        </p:nvSpPr>
        <p:spPr>
          <a:xfrm>
            <a:off x="7940159" y="2485311"/>
            <a:ext cx="223718" cy="279678"/>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Noto Serif SC Bold" pitchFamily="34" charset="0"/>
                <a:ea typeface="Noto Serif SC Bold" pitchFamily="34" charset="-122"/>
                <a:cs typeface="Noto Serif SC Bold" pitchFamily="34" charset="-120"/>
              </a:rPr>
              <a:t>1</a:t>
            </a:r>
            <a:endParaRPr lang="en-US" sz="1750" dirty="0"/>
          </a:p>
        </p:txBody>
      </p:sp>
      <p:sp>
        <p:nvSpPr>
          <p:cNvPr id="8" name="Text 5"/>
          <p:cNvSpPr/>
          <p:nvPr/>
        </p:nvSpPr>
        <p:spPr>
          <a:xfrm>
            <a:off x="6348293" y="3091339"/>
            <a:ext cx="3057049" cy="291346"/>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Prioritizing Healthy Sleep</a:t>
            </a:r>
            <a:endParaRPr lang="en-US" sz="1800" dirty="0"/>
          </a:p>
        </p:txBody>
      </p:sp>
      <p:sp>
        <p:nvSpPr>
          <p:cNvPr id="9" name="Text 6"/>
          <p:cNvSpPr/>
          <p:nvPr/>
        </p:nvSpPr>
        <p:spPr>
          <a:xfrm>
            <a:off x="6348293" y="3494484"/>
            <a:ext cx="3407569" cy="1193006"/>
          </a:xfrm>
          <a:prstGeom prst="rect">
            <a:avLst/>
          </a:prstGeom>
          <a:noFill/>
          <a:ln/>
        </p:spPr>
        <p:txBody>
          <a:bodyPr wrap="squar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SleepFence empowers users to effortlessly maintain healthy sleep habits, reducing the impact of digital distractions on their well-being.</a:t>
            </a:r>
            <a:endParaRPr lang="en-US" sz="1450" dirty="0"/>
          </a:p>
        </p:txBody>
      </p:sp>
      <p:sp>
        <p:nvSpPr>
          <p:cNvPr id="10" name="Shape 7"/>
          <p:cNvSpPr/>
          <p:nvPr/>
        </p:nvSpPr>
        <p:spPr>
          <a:xfrm>
            <a:off x="10151626" y="2625209"/>
            <a:ext cx="3826193" cy="2562939"/>
          </a:xfrm>
          <a:prstGeom prst="roundRect">
            <a:avLst>
              <a:gd name="adj" fmla="val 4281"/>
            </a:avLst>
          </a:prstGeom>
          <a:solidFill>
            <a:srgbClr val="E5F9F2">
              <a:alpha val="95000"/>
            </a:srgbClr>
          </a:solidFill>
          <a:ln/>
        </p:spPr>
      </p:sp>
      <p:sp>
        <p:nvSpPr>
          <p:cNvPr id="11" name="Shape 8"/>
          <p:cNvSpPr/>
          <p:nvPr/>
        </p:nvSpPr>
        <p:spPr>
          <a:xfrm>
            <a:off x="10151626" y="2602349"/>
            <a:ext cx="3826193" cy="91440"/>
          </a:xfrm>
          <a:prstGeom prst="roundRect">
            <a:avLst>
              <a:gd name="adj" fmla="val 183546"/>
            </a:avLst>
          </a:prstGeom>
          <a:solidFill>
            <a:srgbClr val="006747"/>
          </a:solidFill>
          <a:ln/>
        </p:spPr>
      </p:sp>
      <p:sp>
        <p:nvSpPr>
          <p:cNvPr id="12" name="Shape 9"/>
          <p:cNvSpPr/>
          <p:nvPr/>
        </p:nvSpPr>
        <p:spPr>
          <a:xfrm>
            <a:off x="11785044" y="2345531"/>
            <a:ext cx="559356" cy="559356"/>
          </a:xfrm>
          <a:prstGeom prst="roundRect">
            <a:avLst>
              <a:gd name="adj" fmla="val 163474"/>
            </a:avLst>
          </a:prstGeom>
          <a:solidFill>
            <a:srgbClr val="006747"/>
          </a:solidFill>
          <a:ln/>
        </p:spPr>
      </p:sp>
      <p:sp>
        <p:nvSpPr>
          <p:cNvPr id="13" name="Text 10"/>
          <p:cNvSpPr/>
          <p:nvPr/>
        </p:nvSpPr>
        <p:spPr>
          <a:xfrm>
            <a:off x="11952803" y="2485311"/>
            <a:ext cx="223718" cy="279678"/>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Noto Serif SC Bold" pitchFamily="34" charset="0"/>
                <a:ea typeface="Noto Serif SC Bold" pitchFamily="34" charset="-122"/>
                <a:cs typeface="Noto Serif SC Bold" pitchFamily="34" charset="-120"/>
              </a:rPr>
              <a:t>2</a:t>
            </a:r>
            <a:endParaRPr lang="en-US" sz="1750" dirty="0"/>
          </a:p>
        </p:txBody>
      </p:sp>
      <p:sp>
        <p:nvSpPr>
          <p:cNvPr id="14" name="Text 11"/>
          <p:cNvSpPr/>
          <p:nvPr/>
        </p:nvSpPr>
        <p:spPr>
          <a:xfrm>
            <a:off x="10360938" y="3091339"/>
            <a:ext cx="3407569" cy="582692"/>
          </a:xfrm>
          <a:prstGeom prst="rect">
            <a:avLst/>
          </a:prstGeom>
          <a:noFill/>
          <a:ln/>
        </p:spPr>
        <p:txBody>
          <a:bodyPr wrap="squar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Optimized Productivity &amp; Wellness</a:t>
            </a:r>
            <a:endParaRPr lang="en-US" sz="1800" dirty="0"/>
          </a:p>
        </p:txBody>
      </p:sp>
      <p:sp>
        <p:nvSpPr>
          <p:cNvPr id="15" name="Text 12"/>
          <p:cNvSpPr/>
          <p:nvPr/>
        </p:nvSpPr>
        <p:spPr>
          <a:xfrm>
            <a:off x="10360938" y="3785830"/>
            <a:ext cx="3407569" cy="1193006"/>
          </a:xfrm>
          <a:prstGeom prst="rect">
            <a:avLst/>
          </a:prstGeom>
          <a:noFill/>
          <a:ln/>
        </p:spPr>
        <p:txBody>
          <a:bodyPr wrap="squar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By intelligently managing screen time, SleepFence strikes a crucial balance, ensuring both productivity and personal wellness are prioritized.</a:t>
            </a:r>
            <a:endParaRPr lang="en-US" sz="1450" dirty="0"/>
          </a:p>
        </p:txBody>
      </p:sp>
      <p:sp>
        <p:nvSpPr>
          <p:cNvPr id="16" name="Shape 13"/>
          <p:cNvSpPr/>
          <p:nvPr/>
        </p:nvSpPr>
        <p:spPr>
          <a:xfrm>
            <a:off x="6138982" y="5654278"/>
            <a:ext cx="7838837" cy="1675090"/>
          </a:xfrm>
          <a:prstGeom prst="roundRect">
            <a:avLst>
              <a:gd name="adj" fmla="val 6551"/>
            </a:avLst>
          </a:prstGeom>
          <a:solidFill>
            <a:srgbClr val="E5F9F2">
              <a:alpha val="95000"/>
            </a:srgbClr>
          </a:solidFill>
          <a:ln/>
        </p:spPr>
      </p:sp>
      <p:sp>
        <p:nvSpPr>
          <p:cNvPr id="17" name="Shape 14"/>
          <p:cNvSpPr/>
          <p:nvPr/>
        </p:nvSpPr>
        <p:spPr>
          <a:xfrm>
            <a:off x="6138982" y="5631418"/>
            <a:ext cx="7838837" cy="91440"/>
          </a:xfrm>
          <a:prstGeom prst="roundRect">
            <a:avLst>
              <a:gd name="adj" fmla="val 183546"/>
            </a:avLst>
          </a:prstGeom>
          <a:solidFill>
            <a:srgbClr val="006747"/>
          </a:solidFill>
          <a:ln/>
        </p:spPr>
      </p:sp>
      <p:sp>
        <p:nvSpPr>
          <p:cNvPr id="18" name="Shape 15"/>
          <p:cNvSpPr/>
          <p:nvPr/>
        </p:nvSpPr>
        <p:spPr>
          <a:xfrm>
            <a:off x="9778722" y="5374600"/>
            <a:ext cx="559356" cy="559356"/>
          </a:xfrm>
          <a:prstGeom prst="roundRect">
            <a:avLst>
              <a:gd name="adj" fmla="val 163474"/>
            </a:avLst>
          </a:prstGeom>
          <a:solidFill>
            <a:srgbClr val="006747"/>
          </a:solidFill>
          <a:ln/>
        </p:spPr>
      </p:sp>
      <p:sp>
        <p:nvSpPr>
          <p:cNvPr id="19" name="Text 16"/>
          <p:cNvSpPr/>
          <p:nvPr/>
        </p:nvSpPr>
        <p:spPr>
          <a:xfrm>
            <a:off x="9946481" y="5514380"/>
            <a:ext cx="223718" cy="279678"/>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Noto Serif SC Bold" pitchFamily="34" charset="0"/>
                <a:ea typeface="Noto Serif SC Bold" pitchFamily="34" charset="-122"/>
                <a:cs typeface="Noto Serif SC Bold" pitchFamily="34" charset="-120"/>
              </a:rPr>
              <a:t>3</a:t>
            </a:r>
            <a:endParaRPr lang="en-US" sz="1750" dirty="0"/>
          </a:p>
        </p:txBody>
      </p:sp>
      <p:sp>
        <p:nvSpPr>
          <p:cNvPr id="20" name="Text 17"/>
          <p:cNvSpPr/>
          <p:nvPr/>
        </p:nvSpPr>
        <p:spPr>
          <a:xfrm>
            <a:off x="6348293" y="6120408"/>
            <a:ext cx="4111704" cy="291346"/>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Innovative AI for Digital Wellbeing</a:t>
            </a:r>
            <a:endParaRPr lang="en-US" sz="1800" dirty="0"/>
          </a:p>
        </p:txBody>
      </p:sp>
      <p:sp>
        <p:nvSpPr>
          <p:cNvPr id="21" name="Text 18"/>
          <p:cNvSpPr/>
          <p:nvPr/>
        </p:nvSpPr>
        <p:spPr>
          <a:xfrm>
            <a:off x="6348293" y="6523553"/>
            <a:ext cx="7420213" cy="596503"/>
          </a:xfrm>
          <a:prstGeom prst="rect">
            <a:avLst/>
          </a:prstGeom>
          <a:noFill/>
          <a:ln/>
        </p:spPr>
        <p:txBody>
          <a:bodyPr wrap="squar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This innovative AI solution sets a new standard for digital wellbeing, offering a smart, adaptable, and effective approach to screen time management.</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3625691"/>
            <a:ext cx="7556421" cy="978218"/>
          </a:xfrm>
          <a:prstGeom prst="rect">
            <a:avLst/>
          </a:prstGeom>
          <a:noFill/>
          <a:ln/>
        </p:spPr>
        <p:txBody>
          <a:bodyPr wrap="none" lIns="0" tIns="0" rIns="0" bIns="0" rtlCol="0" anchor="t"/>
          <a:lstStyle/>
          <a:p>
            <a:pPr algn="l" indent="0" marL="0">
              <a:lnSpc>
                <a:spcPts val="7700"/>
              </a:lnSpc>
              <a:buNone/>
            </a:pPr>
            <a:r>
              <a:rPr lang="en-US" sz="6150" b="1" dirty="0">
                <a:solidFill>
                  <a:srgbClr val="006747"/>
                </a:solidFill>
                <a:latin typeface="Noto Serif SC Bold" pitchFamily="34" charset="0"/>
                <a:ea typeface="Noto Serif SC Bold" pitchFamily="34" charset="-122"/>
                <a:cs typeface="Noto Serif SC Bold" pitchFamily="34" charset="-120"/>
              </a:rPr>
              <a:t>        Thank You</a:t>
            </a:r>
            <a:endParaRPr lang="en-US" sz="6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2025-11-28T16:43:40Z</dcterms:created>
  <dcterms:modified xsi:type="dcterms:W3CDTF">2025-11-28T16:43:40Z</dcterms:modified>
</cp:coreProperties>
</file>